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0058400" cy="7772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2" d="100"/>
          <a:sy n="132" d="100"/>
        </p:scale>
        <p:origin x="-528" y="-96"/>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97DDB2-45CF-46C7-A3F8-5B4DD8EA22D7}" type="datetimeFigureOut">
              <a:rPr lang="en-US" smtClean="0"/>
              <a:t>8/27/15</a:t>
            </a:fld>
            <a:endParaRPr lang="en-US"/>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194579-9919-42B2-98CA-8D9AA9F5A32C}" type="slidenum">
              <a:rPr lang="en-US" smtClean="0"/>
              <a:t>‹#›</a:t>
            </a:fld>
            <a:endParaRPr lang="en-US"/>
          </a:p>
        </p:txBody>
      </p:sp>
    </p:spTree>
    <p:extLst>
      <p:ext uri="{BB962C8B-B14F-4D97-AF65-F5344CB8AC3E}">
        <p14:creationId xmlns:p14="http://schemas.microsoft.com/office/powerpoint/2010/main" val="192456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kern="1200" dirty="0" err="1" smtClean="0">
                <a:solidFill>
                  <a:schemeClr val="tx1"/>
                </a:solidFill>
                <a:effectLst/>
                <a:latin typeface="+mn-lt"/>
                <a:ea typeface="+mn-ea"/>
                <a:cs typeface="+mn-cs"/>
              </a:rPr>
              <a:t>Felix</a:t>
            </a:r>
            <a:r>
              <a:rPr lang="es-MX" sz="1200" kern="1200" dirty="0" smtClean="0">
                <a:solidFill>
                  <a:schemeClr val="tx1"/>
                </a:solidFill>
                <a:effectLst/>
                <a:latin typeface="+mn-lt"/>
                <a:ea typeface="+mn-ea"/>
                <a:cs typeface="+mn-cs"/>
              </a:rPr>
              <a:t> juega un partido de fútbol después de impartir clases en la escuela secundaria de St. Paul en Kenia. </a:t>
            </a:r>
            <a:r>
              <a:rPr lang="es-MX" sz="1200" kern="1200" dirty="0" err="1" smtClean="0">
                <a:solidFill>
                  <a:schemeClr val="tx1"/>
                </a:solidFill>
                <a:effectLst/>
                <a:latin typeface="+mn-lt"/>
                <a:ea typeface="+mn-ea"/>
                <a:cs typeface="+mn-cs"/>
              </a:rPr>
              <a:t>Felix</a:t>
            </a:r>
            <a:r>
              <a:rPr lang="es-MX" sz="1200" kern="1200" dirty="0" smtClean="0">
                <a:solidFill>
                  <a:schemeClr val="tx1"/>
                </a:solidFill>
                <a:effectLst/>
                <a:latin typeface="+mn-lt"/>
                <a:ea typeface="+mn-ea"/>
                <a:cs typeface="+mn-cs"/>
              </a:rPr>
              <a:t> quedó huérfano y a cargo de gemelos de 4 años cuando tenía 14 años de edad. Estudiar le ayudó a superar los momentos más difíciles. A pesar de que le fue bien en sus exámenes, lo que lo calificó para ir a una buena escuela preparatoria, no tenía dinero para continuar sus estudios. Un proyecto financiado por CRS llamado "</a:t>
            </a:r>
            <a:r>
              <a:rPr lang="es-MX" sz="1200" kern="1200" dirty="0" err="1" smtClean="0">
                <a:solidFill>
                  <a:schemeClr val="tx1"/>
                </a:solidFill>
                <a:effectLst/>
                <a:latin typeface="+mn-lt"/>
                <a:ea typeface="+mn-ea"/>
                <a:cs typeface="+mn-cs"/>
              </a:rPr>
              <a:t>The</a:t>
            </a:r>
            <a:r>
              <a:rPr lang="es-MX" sz="1200" kern="1200" dirty="0" smtClean="0">
                <a:solidFill>
                  <a:schemeClr val="tx1"/>
                </a:solidFill>
                <a:effectLst/>
                <a:latin typeface="+mn-lt"/>
                <a:ea typeface="+mn-ea"/>
                <a:cs typeface="+mn-cs"/>
              </a:rPr>
              <a:t> </a:t>
            </a:r>
            <a:r>
              <a:rPr lang="es-MX" sz="1200" kern="1200" dirty="0" err="1" smtClean="0">
                <a:solidFill>
                  <a:schemeClr val="tx1"/>
                </a:solidFill>
                <a:effectLst/>
                <a:latin typeface="+mn-lt"/>
                <a:ea typeface="+mn-ea"/>
                <a:cs typeface="+mn-cs"/>
              </a:rPr>
              <a:t>Children</a:t>
            </a:r>
            <a:r>
              <a:rPr lang="es-MX" sz="1200" kern="1200" dirty="0" smtClean="0">
                <a:solidFill>
                  <a:schemeClr val="tx1"/>
                </a:solidFill>
                <a:effectLst/>
                <a:latin typeface="+mn-lt"/>
                <a:ea typeface="+mn-ea"/>
                <a:cs typeface="+mn-cs"/>
              </a:rPr>
              <a:t> </a:t>
            </a:r>
            <a:r>
              <a:rPr lang="es-MX" sz="1200" kern="1200" dirty="0" err="1" smtClean="0">
                <a:solidFill>
                  <a:schemeClr val="tx1"/>
                </a:solidFill>
                <a:effectLst/>
                <a:latin typeface="+mn-lt"/>
                <a:ea typeface="+mn-ea"/>
                <a:cs typeface="+mn-cs"/>
              </a:rPr>
              <a:t>Behind</a:t>
            </a:r>
            <a:r>
              <a:rPr lang="es-MX"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(los </a:t>
            </a:r>
            <a:r>
              <a:rPr lang="en-US" sz="1200" kern="1200" dirty="0" err="1" smtClean="0">
                <a:solidFill>
                  <a:schemeClr val="tx1"/>
                </a:solidFill>
                <a:effectLst/>
                <a:latin typeface="+mn-lt"/>
                <a:ea typeface="+mn-ea"/>
                <a:cs typeface="+mn-cs"/>
              </a:rPr>
              <a:t>niños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abandonados</a:t>
            </a:r>
            <a:r>
              <a:rPr lang="es-MX" sz="1200" kern="1200" dirty="0" smtClean="0">
                <a:solidFill>
                  <a:schemeClr val="tx1"/>
                </a:solidFill>
                <a:effectLst/>
                <a:latin typeface="+mn-lt"/>
                <a:ea typeface="+mn-ea"/>
                <a:cs typeface="+mn-cs"/>
              </a:rPr>
              <a:t>) costeó totalmente sus estudios. Este proyecto ha apoyado a más de 13,000 personas. </a:t>
            </a:r>
            <a:r>
              <a:rPr lang="es-MX" sz="1200" kern="1200" dirty="0" err="1" smtClean="0">
                <a:solidFill>
                  <a:schemeClr val="tx1"/>
                </a:solidFill>
                <a:effectLst/>
                <a:latin typeface="+mn-lt"/>
                <a:ea typeface="+mn-ea"/>
                <a:cs typeface="+mn-cs"/>
              </a:rPr>
              <a:t>Felix</a:t>
            </a:r>
            <a:r>
              <a:rPr lang="es-MX" sz="1200" kern="1200" dirty="0" smtClean="0">
                <a:solidFill>
                  <a:schemeClr val="tx1"/>
                </a:solidFill>
                <a:effectLst/>
                <a:latin typeface="+mn-lt"/>
                <a:ea typeface="+mn-ea"/>
                <a:cs typeface="+mn-cs"/>
              </a:rPr>
              <a:t> pudo asistir a una universidad y trabajó en la escuela de St. Paul cuando estaba de vacaciones para ayudar a pagar sus estudios.</a:t>
            </a:r>
            <a:endParaRPr lang="en-US" dirty="0" smtClean="0"/>
          </a:p>
          <a:p>
            <a:endParaRPr lang="en-US" dirty="0"/>
          </a:p>
        </p:txBody>
      </p:sp>
      <p:sp>
        <p:nvSpPr>
          <p:cNvPr id="4" name="Slide Number Placeholder 3"/>
          <p:cNvSpPr>
            <a:spLocks noGrp="1"/>
          </p:cNvSpPr>
          <p:nvPr>
            <p:ph type="sldNum" sz="quarter" idx="10"/>
          </p:nvPr>
        </p:nvSpPr>
        <p:spPr/>
        <p:txBody>
          <a:bodyPr/>
          <a:lstStyle/>
          <a:p>
            <a:fld id="{31194579-9919-42B2-98CA-8D9AA9F5A32C}" type="slidenum">
              <a:rPr lang="en-US" smtClean="0"/>
              <a:t>2</a:t>
            </a:fld>
            <a:endParaRPr lang="en-US"/>
          </a:p>
        </p:txBody>
      </p:sp>
    </p:spTree>
    <p:extLst>
      <p:ext uri="{BB962C8B-B14F-4D97-AF65-F5344CB8AC3E}">
        <p14:creationId xmlns:p14="http://schemas.microsoft.com/office/powerpoint/2010/main" val="2578000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kern="1200" dirty="0" smtClean="0">
                <a:solidFill>
                  <a:schemeClr val="tx1"/>
                </a:solidFill>
                <a:effectLst/>
                <a:latin typeface="+mn-lt"/>
                <a:ea typeface="+mn-ea"/>
                <a:cs typeface="+mn-cs"/>
              </a:rPr>
              <a:t>Los niños en la escuela Little </a:t>
            </a:r>
            <a:r>
              <a:rPr lang="es-MX" sz="1200" kern="1200" dirty="0" err="1" smtClean="0">
                <a:solidFill>
                  <a:schemeClr val="tx1"/>
                </a:solidFill>
                <a:effectLst/>
                <a:latin typeface="+mn-lt"/>
                <a:ea typeface="+mn-ea"/>
                <a:cs typeface="+mn-cs"/>
              </a:rPr>
              <a:t>Angels</a:t>
            </a:r>
            <a:r>
              <a:rPr lang="es-MX" sz="1200" kern="1200" dirty="0" smtClean="0">
                <a:solidFill>
                  <a:schemeClr val="tx1"/>
                </a:solidFill>
                <a:effectLst/>
                <a:latin typeface="+mn-lt"/>
                <a:ea typeface="+mn-ea"/>
                <a:cs typeface="+mn-cs"/>
              </a:rPr>
              <a:t> (Pequeños ángeles) en Sudán reciben sus tazas de crema de avena en sus aulas. Los estudiantes reciben crema de avena fortificada del Programa Mundial de Alimentos y el almuerzo todos los días que se distribuye por CRS.</a:t>
            </a:r>
            <a:endParaRPr lang="en-US" dirty="0" smtClean="0"/>
          </a:p>
          <a:p>
            <a:endParaRPr lang="en-US" dirty="0"/>
          </a:p>
        </p:txBody>
      </p:sp>
      <p:sp>
        <p:nvSpPr>
          <p:cNvPr id="4" name="Slide Number Placeholder 3"/>
          <p:cNvSpPr>
            <a:spLocks noGrp="1"/>
          </p:cNvSpPr>
          <p:nvPr>
            <p:ph type="sldNum" sz="quarter" idx="10"/>
          </p:nvPr>
        </p:nvSpPr>
        <p:spPr/>
        <p:txBody>
          <a:bodyPr/>
          <a:lstStyle/>
          <a:p>
            <a:fld id="{31194579-9919-42B2-98CA-8D9AA9F5A32C}" type="slidenum">
              <a:rPr lang="en-US" smtClean="0"/>
              <a:t>3</a:t>
            </a:fld>
            <a:endParaRPr lang="en-US"/>
          </a:p>
        </p:txBody>
      </p:sp>
    </p:spTree>
    <p:extLst>
      <p:ext uri="{BB962C8B-B14F-4D97-AF65-F5344CB8AC3E}">
        <p14:creationId xmlns:p14="http://schemas.microsoft.com/office/powerpoint/2010/main" val="2047503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kern="1200" dirty="0" smtClean="0">
                <a:solidFill>
                  <a:schemeClr val="tx1"/>
                </a:solidFill>
                <a:effectLst/>
                <a:latin typeface="+mn-lt"/>
                <a:ea typeface="+mn-ea"/>
                <a:cs typeface="+mn-cs"/>
              </a:rPr>
              <a:t>Una mujer lava los platos después del almuerzo en una aldea de Guatemala. No se utilizan cubiertos en las zonas rurales, y las comidas de tortillas, frijoles —y pequeños trozos de pollo en ocasiones especiales— se consumen con los dedos. Las mujeres tradicionalmente son responsables de cocinar y limpiar. Muchas preparar</a:t>
            </a:r>
            <a:r>
              <a:rPr lang="en-US" sz="1200" b="0" i="0" kern="1200" dirty="0" smtClean="0">
                <a:solidFill>
                  <a:schemeClr val="tx1"/>
                </a:solidFill>
                <a:effectLst/>
                <a:latin typeface="+mn-lt"/>
                <a:ea typeface="+mn-ea"/>
                <a:cs typeface="+mn-cs"/>
              </a:rPr>
              <a:t>á</a:t>
            </a:r>
            <a:r>
              <a:rPr lang="es-MX" sz="1200" kern="1200" dirty="0" smtClean="0">
                <a:solidFill>
                  <a:schemeClr val="tx1"/>
                </a:solidFill>
                <a:effectLst/>
                <a:latin typeface="+mn-lt"/>
                <a:ea typeface="+mn-ea"/>
                <a:cs typeface="+mn-cs"/>
              </a:rPr>
              <a:t>n comidas de tortillas y frijoles para llevar a sus maridos que trabajan en los campos.</a:t>
            </a:r>
            <a:endParaRPr lang="en-US" dirty="0" smtClean="0"/>
          </a:p>
          <a:p>
            <a:endParaRPr lang="en-US" dirty="0"/>
          </a:p>
        </p:txBody>
      </p:sp>
      <p:sp>
        <p:nvSpPr>
          <p:cNvPr id="4" name="Slide Number Placeholder 3"/>
          <p:cNvSpPr>
            <a:spLocks noGrp="1"/>
          </p:cNvSpPr>
          <p:nvPr>
            <p:ph type="sldNum" sz="quarter" idx="10"/>
          </p:nvPr>
        </p:nvSpPr>
        <p:spPr/>
        <p:txBody>
          <a:bodyPr/>
          <a:lstStyle/>
          <a:p>
            <a:fld id="{31194579-9919-42B2-98CA-8D9AA9F5A32C}" type="slidenum">
              <a:rPr lang="en-US" smtClean="0"/>
              <a:t>4</a:t>
            </a:fld>
            <a:endParaRPr lang="en-US"/>
          </a:p>
        </p:txBody>
      </p:sp>
    </p:spTree>
    <p:extLst>
      <p:ext uri="{BB962C8B-B14F-4D97-AF65-F5344CB8AC3E}">
        <p14:creationId xmlns:p14="http://schemas.microsoft.com/office/powerpoint/2010/main" val="318250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kern="1200" dirty="0" smtClean="0">
                <a:solidFill>
                  <a:schemeClr val="tx1"/>
                </a:solidFill>
                <a:effectLst/>
                <a:latin typeface="+mn-lt"/>
                <a:ea typeface="+mn-ea"/>
                <a:cs typeface="+mn-cs"/>
              </a:rPr>
              <a:t>Cuidadores fuera de </a:t>
            </a:r>
            <a:r>
              <a:rPr lang="es-MX" sz="1200" kern="1200" dirty="0" err="1" smtClean="0">
                <a:solidFill>
                  <a:schemeClr val="tx1"/>
                </a:solidFill>
                <a:effectLst/>
                <a:latin typeface="+mn-lt"/>
                <a:ea typeface="+mn-ea"/>
                <a:cs typeface="+mn-cs"/>
              </a:rPr>
              <a:t>Geita</a:t>
            </a:r>
            <a:r>
              <a:rPr lang="es-MX" sz="1200" kern="1200" dirty="0" smtClean="0">
                <a:solidFill>
                  <a:schemeClr val="tx1"/>
                </a:solidFill>
                <a:effectLst/>
                <a:latin typeface="+mn-lt"/>
                <a:ea typeface="+mn-ea"/>
                <a:cs typeface="+mn-cs"/>
              </a:rPr>
              <a:t>, Tanzania, están aprendiendo a hacer juguetes con materiales locales y de bajo costo como parte del proyecto CRS THRIVE. El proyecto se centra en el desarrollo de la niñez temprana, e incluye lecciones en materia de salud y nutrición infantil y la crianza positiva.</a:t>
            </a:r>
            <a:endParaRPr lang="en-US" dirty="0" smtClean="0"/>
          </a:p>
          <a:p>
            <a:endParaRPr lang="en-US" dirty="0"/>
          </a:p>
        </p:txBody>
      </p:sp>
      <p:sp>
        <p:nvSpPr>
          <p:cNvPr id="4" name="Slide Number Placeholder 3"/>
          <p:cNvSpPr>
            <a:spLocks noGrp="1"/>
          </p:cNvSpPr>
          <p:nvPr>
            <p:ph type="sldNum" sz="quarter" idx="10"/>
          </p:nvPr>
        </p:nvSpPr>
        <p:spPr/>
        <p:txBody>
          <a:bodyPr/>
          <a:lstStyle/>
          <a:p>
            <a:fld id="{31194579-9919-42B2-98CA-8D9AA9F5A32C}" type="slidenum">
              <a:rPr lang="en-US" smtClean="0"/>
              <a:t>5</a:t>
            </a:fld>
            <a:endParaRPr lang="en-US"/>
          </a:p>
        </p:txBody>
      </p:sp>
    </p:spTree>
    <p:extLst>
      <p:ext uri="{BB962C8B-B14F-4D97-AF65-F5344CB8AC3E}">
        <p14:creationId xmlns:p14="http://schemas.microsoft.com/office/powerpoint/2010/main" val="1107927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kern="1200" dirty="0" err="1" smtClean="0">
                <a:solidFill>
                  <a:schemeClr val="tx1"/>
                </a:solidFill>
                <a:effectLst/>
                <a:latin typeface="+mn-lt"/>
                <a:ea typeface="+mn-ea"/>
                <a:cs typeface="+mn-cs"/>
              </a:rPr>
              <a:t>Sathi</a:t>
            </a:r>
            <a:r>
              <a:rPr lang="es-MX" sz="1200" kern="1200" dirty="0" smtClean="0">
                <a:solidFill>
                  <a:schemeClr val="tx1"/>
                </a:solidFill>
                <a:effectLst/>
                <a:latin typeface="+mn-lt"/>
                <a:ea typeface="+mn-ea"/>
                <a:cs typeface="+mn-cs"/>
              </a:rPr>
              <a:t>, de 12 años, lleva el agua para la limpieza de un estanque cercano. La familia de </a:t>
            </a:r>
            <a:r>
              <a:rPr lang="es-MX" sz="1200" kern="1200" dirty="0" err="1" smtClean="0">
                <a:solidFill>
                  <a:schemeClr val="tx1"/>
                </a:solidFill>
                <a:effectLst/>
                <a:latin typeface="+mn-lt"/>
                <a:ea typeface="+mn-ea"/>
                <a:cs typeface="+mn-cs"/>
              </a:rPr>
              <a:t>Sathi</a:t>
            </a:r>
            <a:r>
              <a:rPr lang="es-MX" sz="1200" kern="1200" dirty="0" smtClean="0">
                <a:solidFill>
                  <a:schemeClr val="tx1"/>
                </a:solidFill>
                <a:effectLst/>
                <a:latin typeface="+mn-lt"/>
                <a:ea typeface="+mn-ea"/>
                <a:cs typeface="+mn-cs"/>
              </a:rPr>
              <a:t> tiene acceso a una fuente de agua limpia para beber, aunque está muy lejos. Cáritas Bangladesh, uno de los socios de CRS, ha enseñado a la familia de </a:t>
            </a:r>
            <a:r>
              <a:rPr lang="es-MX" sz="1200" kern="1200" dirty="0" err="1" smtClean="0">
                <a:solidFill>
                  <a:schemeClr val="tx1"/>
                </a:solidFill>
                <a:effectLst/>
                <a:latin typeface="+mn-lt"/>
                <a:ea typeface="+mn-ea"/>
                <a:cs typeface="+mn-cs"/>
              </a:rPr>
              <a:t>Sathi</a:t>
            </a:r>
            <a:r>
              <a:rPr lang="es-MX" sz="1200" kern="1200" dirty="0" smtClean="0">
                <a:solidFill>
                  <a:schemeClr val="tx1"/>
                </a:solidFill>
                <a:effectLst/>
                <a:latin typeface="+mn-lt"/>
                <a:ea typeface="+mn-ea"/>
                <a:cs typeface="+mn-cs"/>
              </a:rPr>
              <a:t> cómo recolectar y filtrar agua de lluvia para que no tengan que desplazarse para recolectar agua potable tan a menudo.</a:t>
            </a:r>
            <a:endParaRPr lang="en-US" dirty="0" smtClean="0"/>
          </a:p>
          <a:p>
            <a:endParaRPr lang="en-US" dirty="0"/>
          </a:p>
        </p:txBody>
      </p:sp>
      <p:sp>
        <p:nvSpPr>
          <p:cNvPr id="4" name="Slide Number Placeholder 3"/>
          <p:cNvSpPr>
            <a:spLocks noGrp="1"/>
          </p:cNvSpPr>
          <p:nvPr>
            <p:ph type="sldNum" sz="quarter" idx="10"/>
          </p:nvPr>
        </p:nvSpPr>
        <p:spPr/>
        <p:txBody>
          <a:bodyPr/>
          <a:lstStyle/>
          <a:p>
            <a:fld id="{31194579-9919-42B2-98CA-8D9AA9F5A32C}" type="slidenum">
              <a:rPr lang="en-US" smtClean="0"/>
              <a:t>6</a:t>
            </a:fld>
            <a:endParaRPr lang="en-US"/>
          </a:p>
        </p:txBody>
      </p:sp>
    </p:spTree>
    <p:extLst>
      <p:ext uri="{BB962C8B-B14F-4D97-AF65-F5344CB8AC3E}">
        <p14:creationId xmlns:p14="http://schemas.microsoft.com/office/powerpoint/2010/main" val="1154491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509412" rtl="0" eaLnBrk="1" fontAlgn="auto" latinLnBrk="0" hangingPunct="1">
              <a:lnSpc>
                <a:spcPct val="100000"/>
              </a:lnSpc>
              <a:spcBef>
                <a:spcPts val="0"/>
              </a:spcBef>
              <a:spcAft>
                <a:spcPts val="0"/>
              </a:spcAft>
              <a:buClrTx/>
              <a:buSzTx/>
              <a:buFontTx/>
              <a:buNone/>
              <a:tabLst/>
              <a:defRPr/>
            </a:pPr>
            <a:r>
              <a:rPr lang="es-MX" sz="1200" kern="1200" dirty="0" err="1" smtClean="0">
                <a:solidFill>
                  <a:schemeClr val="tx1"/>
                </a:solidFill>
                <a:effectLst/>
                <a:latin typeface="+mn-lt"/>
                <a:ea typeface="+mn-ea"/>
                <a:cs typeface="+mn-cs"/>
              </a:rPr>
              <a:t>Romduol</a:t>
            </a:r>
            <a:r>
              <a:rPr lang="es-MX" sz="1200" kern="1200" dirty="0" smtClean="0">
                <a:solidFill>
                  <a:schemeClr val="tx1"/>
                </a:solidFill>
                <a:effectLst/>
                <a:latin typeface="+mn-lt"/>
                <a:ea typeface="+mn-ea"/>
                <a:cs typeface="+mn-cs"/>
              </a:rPr>
              <a:t> </a:t>
            </a:r>
            <a:r>
              <a:rPr lang="es-MX" sz="1200" kern="1200" dirty="0" err="1" smtClean="0">
                <a:solidFill>
                  <a:schemeClr val="tx1"/>
                </a:solidFill>
                <a:effectLst/>
                <a:latin typeface="+mn-lt"/>
                <a:ea typeface="+mn-ea"/>
                <a:cs typeface="+mn-cs"/>
              </a:rPr>
              <a:t>Kruy</a:t>
            </a:r>
            <a:r>
              <a:rPr lang="es-MX" sz="1200" kern="1200" dirty="0" smtClean="0">
                <a:solidFill>
                  <a:schemeClr val="tx1"/>
                </a:solidFill>
                <a:effectLst/>
                <a:latin typeface="+mn-lt"/>
                <a:ea typeface="+mn-ea"/>
                <a:cs typeface="+mn-cs"/>
              </a:rPr>
              <a:t> (con diadema de cuentas), de 11 años, ha sido sordomuda desde una fiebre cuando era una niña pequeña. Ella ha estado asistiendo a la escuela este año por primera vez, cuando CRS comenzó a trabajar en la escuela primaria </a:t>
            </a:r>
            <a:r>
              <a:rPr lang="es-MX" sz="1200" kern="1200" dirty="0" err="1" smtClean="0">
                <a:solidFill>
                  <a:schemeClr val="tx1"/>
                </a:solidFill>
                <a:effectLst/>
                <a:latin typeface="+mn-lt"/>
                <a:ea typeface="+mn-ea"/>
                <a:cs typeface="+mn-cs"/>
              </a:rPr>
              <a:t>Banluong</a:t>
            </a:r>
            <a:r>
              <a:rPr lang="es-MX" sz="1200" kern="1200" dirty="0" smtClean="0">
                <a:solidFill>
                  <a:schemeClr val="tx1"/>
                </a:solidFill>
                <a:effectLst/>
                <a:latin typeface="+mn-lt"/>
                <a:ea typeface="+mn-ea"/>
                <a:cs typeface="+mn-cs"/>
              </a:rPr>
              <a:t>. Ella se sienta en la parte delantera del salón junto a </a:t>
            </a:r>
            <a:r>
              <a:rPr lang="es-MX" sz="1200" kern="1200" dirty="0" err="1" smtClean="0">
                <a:solidFill>
                  <a:schemeClr val="tx1"/>
                </a:solidFill>
                <a:effectLst/>
                <a:latin typeface="+mn-lt"/>
                <a:ea typeface="+mn-ea"/>
                <a:cs typeface="+mn-cs"/>
              </a:rPr>
              <a:t>Sovannary</a:t>
            </a:r>
            <a:r>
              <a:rPr lang="es-MX" sz="1200" kern="1200" dirty="0" smtClean="0">
                <a:solidFill>
                  <a:schemeClr val="tx1"/>
                </a:solidFill>
                <a:effectLst/>
                <a:latin typeface="+mn-lt"/>
                <a:ea typeface="+mn-ea"/>
                <a:cs typeface="+mn-cs"/>
              </a:rPr>
              <a:t> Try, de 10 años, quien ayuda a </a:t>
            </a:r>
            <a:r>
              <a:rPr lang="es-MX" sz="1200" kern="1200" dirty="0" err="1" smtClean="0">
                <a:solidFill>
                  <a:schemeClr val="tx1"/>
                </a:solidFill>
                <a:effectLst/>
                <a:latin typeface="+mn-lt"/>
                <a:ea typeface="+mn-ea"/>
                <a:cs typeface="+mn-cs"/>
              </a:rPr>
              <a:t>Romduol</a:t>
            </a:r>
            <a:r>
              <a:rPr lang="es-MX" sz="1200" kern="1200" dirty="0" smtClean="0">
                <a:solidFill>
                  <a:schemeClr val="tx1"/>
                </a:solidFill>
                <a:effectLst/>
                <a:latin typeface="+mn-lt"/>
                <a:ea typeface="+mn-ea"/>
                <a:cs typeface="+mn-cs"/>
              </a:rPr>
              <a:t> a entender lo que está sucediendo en la clase y la anima a responder a las preguntas lo más posible. Además de capacitar al maestro de </a:t>
            </a:r>
            <a:r>
              <a:rPr lang="es-MX" sz="1200" kern="1200" dirty="0" err="1" smtClean="0">
                <a:solidFill>
                  <a:schemeClr val="tx1"/>
                </a:solidFill>
                <a:effectLst/>
                <a:latin typeface="+mn-lt"/>
                <a:ea typeface="+mn-ea"/>
                <a:cs typeface="+mn-cs"/>
              </a:rPr>
              <a:t>Romduol</a:t>
            </a:r>
            <a:r>
              <a:rPr lang="es-MX" sz="1200" kern="1200" dirty="0" smtClean="0">
                <a:solidFill>
                  <a:schemeClr val="tx1"/>
                </a:solidFill>
                <a:effectLst/>
                <a:latin typeface="+mn-lt"/>
                <a:ea typeface="+mn-ea"/>
                <a:cs typeface="+mn-cs"/>
              </a:rPr>
              <a:t> en cómo incluirla en el salón de clases, CRS también trabaja con todos los estudiantes de la escuela para eliminar el estigma asociado con los niños con discapacidad. </a:t>
            </a:r>
            <a:r>
              <a:rPr lang="es-MX" sz="1200" kern="1200" dirty="0" err="1" smtClean="0">
                <a:solidFill>
                  <a:schemeClr val="tx1"/>
                </a:solidFill>
                <a:effectLst/>
                <a:latin typeface="+mn-lt"/>
                <a:ea typeface="+mn-ea"/>
                <a:cs typeface="+mn-cs"/>
              </a:rPr>
              <a:t>Sovannary</a:t>
            </a:r>
            <a:r>
              <a:rPr lang="es-MX" sz="1200" kern="1200" dirty="0" smtClean="0">
                <a:solidFill>
                  <a:schemeClr val="tx1"/>
                </a:solidFill>
                <a:effectLst/>
                <a:latin typeface="+mn-lt"/>
                <a:ea typeface="+mn-ea"/>
                <a:cs typeface="+mn-cs"/>
              </a:rPr>
              <a:t> ve su papel de ayudar a </a:t>
            </a:r>
            <a:r>
              <a:rPr lang="es-MX" sz="1200" kern="1200" dirty="0" err="1" smtClean="0">
                <a:solidFill>
                  <a:schemeClr val="tx1"/>
                </a:solidFill>
                <a:effectLst/>
                <a:latin typeface="+mn-lt"/>
                <a:ea typeface="+mn-ea"/>
                <a:cs typeface="+mn-cs"/>
              </a:rPr>
              <a:t>Romduol</a:t>
            </a:r>
            <a:r>
              <a:rPr lang="es-MX" sz="1200" kern="1200" dirty="0" smtClean="0">
                <a:solidFill>
                  <a:schemeClr val="tx1"/>
                </a:solidFill>
                <a:effectLst/>
                <a:latin typeface="+mn-lt"/>
                <a:ea typeface="+mn-ea"/>
                <a:cs typeface="+mn-cs"/>
              </a:rPr>
              <a:t> como un honor.</a:t>
            </a:r>
          </a:p>
          <a:p>
            <a:pPr marL="0" marR="0" indent="0" algn="l" defTabSz="509412" rtl="0" eaLnBrk="1" fontAlgn="auto" latinLnBrk="0" hangingPunct="1">
              <a:lnSpc>
                <a:spcPct val="100000"/>
              </a:lnSpc>
              <a:spcBef>
                <a:spcPts val="0"/>
              </a:spcBef>
              <a:spcAft>
                <a:spcPts val="0"/>
              </a:spcAft>
              <a:buClrTx/>
              <a:buSzTx/>
              <a:buFontTx/>
              <a:buNone/>
              <a:tabLst/>
              <a:defRPr/>
            </a:pPr>
            <a:endParaRPr lang="es-MX" sz="1200" kern="1200" dirty="0" smtClean="0">
              <a:solidFill>
                <a:schemeClr val="tx1"/>
              </a:solidFill>
              <a:effectLst/>
              <a:latin typeface="+mn-lt"/>
              <a:ea typeface="+mn-ea"/>
              <a:cs typeface="+mn-cs"/>
            </a:endParaRPr>
          </a:p>
          <a:p>
            <a:pPr marL="0" marR="0" indent="0" algn="l" defTabSz="509412" rtl="0" eaLnBrk="1" fontAlgn="auto" latinLnBrk="0" hangingPunct="1">
              <a:lnSpc>
                <a:spcPct val="100000"/>
              </a:lnSpc>
              <a:spcBef>
                <a:spcPts val="0"/>
              </a:spcBef>
              <a:spcAft>
                <a:spcPts val="0"/>
              </a:spcAft>
              <a:buClrTx/>
              <a:buSzTx/>
              <a:buFontTx/>
              <a:buNone/>
              <a:tabLst/>
              <a:defRPr/>
            </a:pPr>
            <a:r>
              <a:rPr lang="es-MX" sz="1200" kern="1200" dirty="0" smtClean="0">
                <a:solidFill>
                  <a:schemeClr val="tx1"/>
                </a:solidFill>
                <a:effectLst/>
                <a:latin typeface="+mn-lt"/>
                <a:ea typeface="+mn-ea"/>
                <a:cs typeface="+mn-cs"/>
              </a:rPr>
              <a:t>Las escuelas en las zonas rurales de Camboya a menudo carecen de recursos para atender a los estudiantes con discapacidad en un aula típica. CRS está trabajando con administradores de escuelas, maestros, los ministerios gubernamentales y expertos en educación para ayudar a integrar a los estudiantes con discapacidad en las clases ordinarias.</a:t>
            </a:r>
            <a:endParaRPr lang="en-US" dirty="0" smtClean="0"/>
          </a:p>
          <a:p>
            <a:endParaRPr lang="en-US" dirty="0"/>
          </a:p>
        </p:txBody>
      </p:sp>
      <p:sp>
        <p:nvSpPr>
          <p:cNvPr id="4" name="Slide Number Placeholder 3"/>
          <p:cNvSpPr>
            <a:spLocks noGrp="1"/>
          </p:cNvSpPr>
          <p:nvPr>
            <p:ph type="sldNum" sz="quarter" idx="10"/>
          </p:nvPr>
        </p:nvSpPr>
        <p:spPr/>
        <p:txBody>
          <a:bodyPr/>
          <a:lstStyle/>
          <a:p>
            <a:fld id="{31194579-9919-42B2-98CA-8D9AA9F5A32C}" type="slidenum">
              <a:rPr lang="en-US" smtClean="0"/>
              <a:t>7</a:t>
            </a:fld>
            <a:endParaRPr lang="en-US"/>
          </a:p>
        </p:txBody>
      </p:sp>
    </p:spTree>
    <p:extLst>
      <p:ext uri="{BB962C8B-B14F-4D97-AF65-F5344CB8AC3E}">
        <p14:creationId xmlns:p14="http://schemas.microsoft.com/office/powerpoint/2010/main" val="3917147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kern="1200" dirty="0" smtClean="0">
                <a:solidFill>
                  <a:schemeClr val="tx1"/>
                </a:solidFill>
                <a:effectLst/>
                <a:latin typeface="+mn-lt"/>
                <a:ea typeface="+mn-ea"/>
                <a:cs typeface="+mn-cs"/>
              </a:rPr>
              <a:t>La familia Gonzales-Guzmán reza junta antes de la cena. Prepararon una receta de Burkina Faso durante la Cuaresma para participar en Plato de Arroz de CRS. Plato de Arroz de CRS es un programa de Cuaresma de fe en acción para las familias y comunidades de fe. El programa invita a los católicos a vivir en solidaridad con nuestros hermanos y hermanas más pobres y más vulnerables a través de los tres pilares de la Cuaresma: la oración, el ayuno y el dar.</a:t>
            </a:r>
            <a:endParaRPr lang="en-US" dirty="0" smtClean="0"/>
          </a:p>
          <a:p>
            <a:endParaRPr lang="en-US" dirty="0"/>
          </a:p>
        </p:txBody>
      </p:sp>
      <p:sp>
        <p:nvSpPr>
          <p:cNvPr id="4" name="Slide Number Placeholder 3"/>
          <p:cNvSpPr>
            <a:spLocks noGrp="1"/>
          </p:cNvSpPr>
          <p:nvPr>
            <p:ph type="sldNum" sz="quarter" idx="10"/>
          </p:nvPr>
        </p:nvSpPr>
        <p:spPr/>
        <p:txBody>
          <a:bodyPr/>
          <a:lstStyle/>
          <a:p>
            <a:fld id="{31194579-9919-42B2-98CA-8D9AA9F5A32C}" type="slidenum">
              <a:rPr lang="en-US" smtClean="0"/>
              <a:t>8</a:t>
            </a:fld>
            <a:endParaRPr lang="en-US"/>
          </a:p>
        </p:txBody>
      </p:sp>
    </p:spTree>
    <p:extLst>
      <p:ext uri="{BB962C8B-B14F-4D97-AF65-F5344CB8AC3E}">
        <p14:creationId xmlns:p14="http://schemas.microsoft.com/office/powerpoint/2010/main" val="758463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3F8ADB-721F-4A99-9E01-E9FAE503D9F9}" type="datetimeFigureOut">
              <a:rPr lang="en-US" smtClean="0"/>
              <a:t>8/27/15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D7EB9F-85EB-4E10-B5BD-BB64A9647746}" type="slidenum">
              <a:rPr lang="en-US" smtClean="0"/>
              <a:t>‹#›</a:t>
            </a:fld>
            <a:endParaRPr lang="en-US"/>
          </a:p>
        </p:txBody>
      </p:sp>
    </p:spTree>
    <p:extLst>
      <p:ext uri="{BB962C8B-B14F-4D97-AF65-F5344CB8AC3E}">
        <p14:creationId xmlns:p14="http://schemas.microsoft.com/office/powerpoint/2010/main" val="3046132548"/>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09"/>
            <a:ext cx="8675370" cy="150230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91515" y="7203864"/>
            <a:ext cx="2263140" cy="413808"/>
          </a:xfrm>
          <a:prstGeom prst="rect">
            <a:avLst/>
          </a:prstGeom>
        </p:spPr>
        <p:txBody>
          <a:bodyPr vert="horz" lIns="91440" tIns="45720" rIns="91440" bIns="45720" rtlCol="0" anchor="ctr"/>
          <a:lstStyle>
            <a:lvl1pPr algn="l">
              <a:defRPr sz="990">
                <a:solidFill>
                  <a:schemeClr val="tx1">
                    <a:tint val="75000"/>
                  </a:schemeClr>
                </a:solidFill>
              </a:defRPr>
            </a:lvl1pPr>
          </a:lstStyle>
          <a:p>
            <a:fld id="{B03F8ADB-721F-4A99-9E01-E9FAE503D9F9}" type="datetimeFigureOut">
              <a:rPr lang="en-US" smtClean="0"/>
              <a:t>8/27/15</a:t>
            </a:fld>
            <a:endParaRPr lang="en-US"/>
          </a:p>
        </p:txBody>
      </p:sp>
      <p:sp>
        <p:nvSpPr>
          <p:cNvPr id="5" name="Footer Placeholder 4"/>
          <p:cNvSpPr>
            <a:spLocks noGrp="1"/>
          </p:cNvSpPr>
          <p:nvPr>
            <p:ph type="ftr" sz="quarter" idx="3"/>
          </p:nvPr>
        </p:nvSpPr>
        <p:spPr>
          <a:xfrm>
            <a:off x="3331845" y="7203864"/>
            <a:ext cx="3394710" cy="413808"/>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4"/>
            <a:ext cx="2263140" cy="413808"/>
          </a:xfrm>
          <a:prstGeom prst="rect">
            <a:avLst/>
          </a:prstGeom>
        </p:spPr>
        <p:txBody>
          <a:bodyPr vert="horz" lIns="91440" tIns="45720" rIns="91440" bIns="45720" rtlCol="0" anchor="ctr"/>
          <a:lstStyle>
            <a:lvl1pPr algn="r">
              <a:defRPr sz="990">
                <a:solidFill>
                  <a:schemeClr val="tx1">
                    <a:tint val="75000"/>
                  </a:schemeClr>
                </a:solidFill>
              </a:defRPr>
            </a:lvl1pPr>
          </a:lstStyle>
          <a:p>
            <a:fld id="{A2D7EB9F-85EB-4E10-B5BD-BB64A9647746}" type="slidenum">
              <a:rPr lang="en-US" smtClean="0"/>
              <a:t>‹#›</a:t>
            </a:fld>
            <a:endParaRPr lang="en-US"/>
          </a:p>
        </p:txBody>
      </p:sp>
    </p:spTree>
    <p:extLst>
      <p:ext uri="{BB962C8B-B14F-4D97-AF65-F5344CB8AC3E}">
        <p14:creationId xmlns:p14="http://schemas.microsoft.com/office/powerpoint/2010/main" val="2092702112"/>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Somos una sola familia humana</a:t>
            </a:r>
            <a:endParaRPr lang="en-US" dirty="0"/>
          </a:p>
        </p:txBody>
      </p:sp>
      <p:pic>
        <p:nvPicPr>
          <p:cNvPr id="3" name="Picture 2"/>
          <p:cNvPicPr/>
          <p:nvPr/>
        </p:nvPicPr>
        <p:blipFill>
          <a:blip r:embed="rId2"/>
          <a:stretch>
            <a:fillRect/>
          </a:stretch>
        </p:blipFill>
        <p:spPr>
          <a:xfrm>
            <a:off x="0" y="0"/>
            <a:ext cx="10058400" cy="7772400"/>
          </a:xfrm>
          <a:prstGeom prst="rect">
            <a:avLst/>
          </a:prstGeom>
        </p:spPr>
      </p:pic>
    </p:spTree>
    <p:extLst>
      <p:ext uri="{BB962C8B-B14F-4D97-AF65-F5344CB8AC3E}">
        <p14:creationId xmlns:p14="http://schemas.microsoft.com/office/powerpoint/2010/main" val="1740028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10058400" cy="7772400"/>
          </a:xfrm>
          <a:prstGeom prst="rect">
            <a:avLst/>
          </a:prstGeom>
        </p:spPr>
      </p:pic>
    </p:spTree>
    <p:extLst>
      <p:ext uri="{BB962C8B-B14F-4D97-AF65-F5344CB8AC3E}">
        <p14:creationId xmlns:p14="http://schemas.microsoft.com/office/powerpoint/2010/main" val="4015414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10058400" cy="7772400"/>
          </a:xfrm>
          <a:prstGeom prst="rect">
            <a:avLst/>
          </a:prstGeom>
        </p:spPr>
      </p:pic>
    </p:spTree>
    <p:extLst>
      <p:ext uri="{BB962C8B-B14F-4D97-AF65-F5344CB8AC3E}">
        <p14:creationId xmlns:p14="http://schemas.microsoft.com/office/powerpoint/2010/main" val="3527660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10058400" cy="7772400"/>
          </a:xfrm>
          <a:prstGeom prst="rect">
            <a:avLst/>
          </a:prstGeom>
        </p:spPr>
      </p:pic>
    </p:spTree>
    <p:extLst>
      <p:ext uri="{BB962C8B-B14F-4D97-AF65-F5344CB8AC3E}">
        <p14:creationId xmlns:p14="http://schemas.microsoft.com/office/powerpoint/2010/main" val="407056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10058400" cy="7772400"/>
          </a:xfrm>
          <a:prstGeom prst="rect">
            <a:avLst/>
          </a:prstGeom>
        </p:spPr>
      </p:pic>
    </p:spTree>
    <p:extLst>
      <p:ext uri="{BB962C8B-B14F-4D97-AF65-F5344CB8AC3E}">
        <p14:creationId xmlns:p14="http://schemas.microsoft.com/office/powerpoint/2010/main" val="1548890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10058400" cy="7772400"/>
          </a:xfrm>
          <a:prstGeom prst="rect">
            <a:avLst/>
          </a:prstGeom>
        </p:spPr>
      </p:pic>
    </p:spTree>
    <p:extLst>
      <p:ext uri="{BB962C8B-B14F-4D97-AF65-F5344CB8AC3E}">
        <p14:creationId xmlns:p14="http://schemas.microsoft.com/office/powerpoint/2010/main" val="3165071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10058400" cy="7772400"/>
          </a:xfrm>
          <a:prstGeom prst="rect">
            <a:avLst/>
          </a:prstGeom>
        </p:spPr>
      </p:pic>
    </p:spTree>
    <p:extLst>
      <p:ext uri="{BB962C8B-B14F-4D97-AF65-F5344CB8AC3E}">
        <p14:creationId xmlns:p14="http://schemas.microsoft.com/office/powerpoint/2010/main" val="1987164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10058400" cy="7772400"/>
          </a:xfrm>
          <a:prstGeom prst="rect">
            <a:avLst/>
          </a:prstGeom>
        </p:spPr>
      </p:pic>
    </p:spTree>
    <p:extLst>
      <p:ext uri="{BB962C8B-B14F-4D97-AF65-F5344CB8AC3E}">
        <p14:creationId xmlns:p14="http://schemas.microsoft.com/office/powerpoint/2010/main" val="2273626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Discutir juntos</a:t>
            </a:r>
            <a:endParaRPr lang="en-US" dirty="0"/>
          </a:p>
        </p:txBody>
      </p:sp>
      <p:pic>
        <p:nvPicPr>
          <p:cNvPr id="3" name="Picture 2"/>
          <p:cNvPicPr/>
          <p:nvPr/>
        </p:nvPicPr>
        <p:blipFill>
          <a:blip r:embed="rId2"/>
          <a:stretch>
            <a:fillRect/>
          </a:stretch>
        </p:blipFill>
        <p:spPr>
          <a:xfrm>
            <a:off x="0" y="0"/>
            <a:ext cx="10058400" cy="7772400"/>
          </a:xfrm>
          <a:prstGeom prst="rect">
            <a:avLst/>
          </a:prstGeom>
        </p:spPr>
      </p:pic>
    </p:spTree>
    <p:extLst>
      <p:ext uri="{BB962C8B-B14F-4D97-AF65-F5344CB8AC3E}">
        <p14:creationId xmlns:p14="http://schemas.microsoft.com/office/powerpoint/2010/main" val="37079872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579</Words>
  <Application>Microsoft Macintosh PowerPoint</Application>
  <PresentationFormat>Custom</PresentationFormat>
  <Paragraphs>18</Paragraphs>
  <Slides>9</Slides>
  <Notes>7</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Somos una sola familia humana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Discutir juntos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Somos una sola familia humana</dc:title>
  <dc:creator>Laskey, Genevieve</dc:creator>
  <cp:lastModifiedBy>Christian Melendez-Lopez</cp:lastModifiedBy>
  <cp:revision>2</cp:revision>
  <dcterms:created xsi:type="dcterms:W3CDTF">2015-04-22T21:20:32Z</dcterms:created>
  <dcterms:modified xsi:type="dcterms:W3CDTF">2015-08-27T21:48:42Z</dcterms:modified>
</cp:coreProperties>
</file>